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A7496-631C-41E5-A767-E9873D1FF2D8}" type="datetimeFigureOut">
              <a:rPr lang="en-US" smtClean="0"/>
              <a:pPr/>
              <a:t>25/09/2017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3A826-C85C-474E-BB77-29612CDF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taff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8534400" cy="1905000"/>
          </a:xfrm>
          <a:prstGeom prst="rect">
            <a:avLst/>
          </a:prstGeom>
          <a:noFill/>
        </p:spPr>
      </p:pic>
      <p:pic>
        <p:nvPicPr>
          <p:cNvPr id="1028" name="Picture 4" descr="Image result for staff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209800"/>
            <a:ext cx="3581400" cy="4114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267200" y="4648200"/>
            <a:ext cx="48006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B050"/>
                </a:solidFill>
                <a:latin typeface="Arabic Typesetting" pitchFamily="66" charset="-78"/>
                <a:cs typeface="Arabic Typesetting" pitchFamily="66" charset="-78"/>
              </a:rPr>
              <a:t>Dr. Mitesh Hanwate</a:t>
            </a:r>
          </a:p>
          <a:p>
            <a:pPr algn="ctr"/>
            <a:r>
              <a:rPr lang="en-US" sz="2400" dirty="0" smtClean="0">
                <a:solidFill>
                  <a:srgbClr val="0070C0"/>
                </a:solidFill>
                <a:latin typeface="Arabic Typesetting" pitchFamily="66" charset="-78"/>
                <a:cs typeface="Arabic Typesetting" pitchFamily="66" charset="-78"/>
              </a:rPr>
              <a:t>MBA, NET, SET, Ph.D., PGDHRM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HOD-IIMS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  <a:latin typeface="Arabic Typesetting" pitchFamily="66" charset="-78"/>
                <a:cs typeface="Arabic Typesetting" pitchFamily="66" charset="-78"/>
              </a:rPr>
              <a:t>Sahayog Educational Campus</a:t>
            </a:r>
          </a:p>
          <a:p>
            <a:pPr algn="ctr"/>
            <a:endParaRPr lang="en-US" dirty="0"/>
          </a:p>
        </p:txBody>
      </p:sp>
      <p:pic>
        <p:nvPicPr>
          <p:cNvPr id="7" name="Picture 6" descr="Image result for sahayog educational campus logo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3429000"/>
            <a:ext cx="1295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ontroll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8610600" cy="2743201"/>
          </a:xfrm>
          <a:prstGeom prst="rect">
            <a:avLst/>
          </a:prstGeom>
          <a:noFill/>
        </p:spPr>
      </p:pic>
      <p:pic>
        <p:nvPicPr>
          <p:cNvPr id="1028" name="Picture 4" descr="Image result for controll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200400"/>
            <a:ext cx="3505200" cy="3200400"/>
          </a:xfrm>
          <a:prstGeom prst="rect">
            <a:avLst/>
          </a:prstGeom>
          <a:noFill/>
        </p:spPr>
      </p:pic>
      <p:pic>
        <p:nvPicPr>
          <p:cNvPr id="1030" name="Picture 6" descr="Image result for controlli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200400"/>
            <a:ext cx="4286250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IN" sz="2400" b="1" dirty="0" smtClean="0">
                <a:solidFill>
                  <a:srgbClr val="00B050"/>
                </a:solidFill>
                <a:latin typeface="Cambria" pitchFamily="18" charset="0"/>
              </a:rPr>
              <a:t>CONTROLLING</a:t>
            </a:r>
            <a:endParaRPr lang="en-US" sz="2400" b="1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1400" b="1" dirty="0" smtClean="0">
                <a:solidFill>
                  <a:srgbClr val="FF0000"/>
                </a:solidFill>
                <a:latin typeface="Cambria" pitchFamily="18" charset="0"/>
              </a:rPr>
              <a:t>Definitions:</a:t>
            </a:r>
          </a:p>
          <a:p>
            <a:pPr algn="just">
              <a:buNone/>
            </a:pPr>
            <a:endParaRPr lang="en-IN" sz="14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en-IN" sz="1400" dirty="0" smtClean="0">
                <a:latin typeface="Cambria" pitchFamily="18" charset="0"/>
              </a:rPr>
              <a:t>       “</a:t>
            </a:r>
            <a:r>
              <a:rPr lang="en-IN" sz="1800" dirty="0" smtClean="0">
                <a:latin typeface="Cambria" pitchFamily="18" charset="0"/>
              </a:rPr>
              <a:t>Managerial control implies the measurement of accomplishment against the standard and the correction of deviations to assure attainment of objectives according to plans”. </a:t>
            </a:r>
            <a:endParaRPr lang="en-US" sz="1800" dirty="0" smtClean="0">
              <a:latin typeface="Cambria" pitchFamily="18" charset="0"/>
            </a:endParaRPr>
          </a:p>
          <a:p>
            <a:pPr algn="r">
              <a:buNone/>
            </a:pPr>
            <a:r>
              <a:rPr lang="en-IN" sz="1800" b="1" dirty="0" smtClean="0">
                <a:latin typeface="Cambria" pitchFamily="18" charset="0"/>
              </a:rPr>
              <a:t>Koontz And O’Donnell</a:t>
            </a:r>
          </a:p>
          <a:p>
            <a:pPr algn="just">
              <a:buNone/>
            </a:pPr>
            <a:endParaRPr lang="en-US" sz="1800" dirty="0" smtClean="0">
              <a:latin typeface="Cambria" pitchFamily="18" charset="0"/>
            </a:endParaRPr>
          </a:p>
          <a:p>
            <a:pPr algn="just">
              <a:buNone/>
            </a:pPr>
            <a:r>
              <a:rPr lang="en-IN" sz="1800" dirty="0" smtClean="0">
                <a:latin typeface="Cambria" pitchFamily="18" charset="0"/>
              </a:rPr>
              <a:t>      “Control is the process of bringing about conformity of performance with planned action.” </a:t>
            </a:r>
          </a:p>
          <a:p>
            <a:pPr algn="r">
              <a:buNone/>
            </a:pPr>
            <a:r>
              <a:rPr lang="en-IN" sz="1800" b="1" dirty="0" smtClean="0">
                <a:latin typeface="Cambria" pitchFamily="18" charset="0"/>
              </a:rPr>
              <a:t>Dale Henning</a:t>
            </a:r>
            <a:endParaRPr lang="en-US" sz="1800" dirty="0" smtClean="0">
              <a:latin typeface="Cambria" pitchFamily="18" charset="0"/>
            </a:endParaRPr>
          </a:p>
          <a:p>
            <a:pPr>
              <a:buNone/>
            </a:pPr>
            <a:endParaRPr lang="en-US" sz="1800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en-IN" sz="1800" dirty="0" smtClean="0">
                <a:latin typeface="Cambria" pitchFamily="18" charset="0"/>
              </a:rPr>
              <a:t>      Controlling function is performed in all types of organizations whether commercial or non commercial and at all levels i.e. top, middle and supervisory levels of management. Thus, it is a pervasive function. Controlling should not be considered as the last function of the management.</a:t>
            </a:r>
            <a:endParaRPr lang="en-US" sz="1800" dirty="0" smtClean="0">
              <a:latin typeface="Cambria" pitchFamily="18" charset="0"/>
            </a:endParaRPr>
          </a:p>
          <a:p>
            <a:pPr>
              <a:buNone/>
            </a:pPr>
            <a:endParaRPr lang="en-US" sz="1400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2700" b="1" dirty="0" smtClean="0">
                <a:solidFill>
                  <a:srgbClr val="00B050"/>
                </a:solidFill>
                <a:latin typeface="Cambria" pitchFamily="18" charset="0"/>
              </a:rPr>
              <a:t>PROCESS OF CONTROLLING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Image result for process of controlli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990600"/>
            <a:ext cx="6700034" cy="487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807720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11162"/>
          </a:xfrm>
        </p:spPr>
        <p:txBody>
          <a:bodyPr>
            <a:normAutofit/>
          </a:bodyPr>
          <a:lstStyle/>
          <a:p>
            <a:r>
              <a:rPr lang="en-IN" sz="2000" b="1" dirty="0" smtClean="0">
                <a:solidFill>
                  <a:srgbClr val="00B050"/>
                </a:solidFill>
                <a:latin typeface="Cambria" pitchFamily="18" charset="0"/>
              </a:rPr>
              <a:t>IMPORTANCE OF CONTROLLING</a:t>
            </a:r>
            <a:endParaRPr lang="en-US" sz="2000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5" name="Bevel 4"/>
          <p:cNvSpPr/>
          <p:nvPr/>
        </p:nvSpPr>
        <p:spPr>
          <a:xfrm>
            <a:off x="609600" y="1143000"/>
            <a:ext cx="3429000" cy="990600"/>
          </a:xfrm>
          <a:prstGeom prst="beve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1. Accomplishing Organizational Goals</a:t>
            </a:r>
            <a:endParaRPr lang="en-US" dirty="0"/>
          </a:p>
        </p:txBody>
      </p:sp>
      <p:sp>
        <p:nvSpPr>
          <p:cNvPr id="6" name="Bevel 5"/>
          <p:cNvSpPr/>
          <p:nvPr/>
        </p:nvSpPr>
        <p:spPr>
          <a:xfrm>
            <a:off x="4953000" y="4038600"/>
            <a:ext cx="3429000" cy="990600"/>
          </a:xfrm>
          <a:prstGeom prst="bevel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6. Facilitating Coordination in Action</a:t>
            </a:r>
            <a:endParaRPr lang="en-US" dirty="0"/>
          </a:p>
        </p:txBody>
      </p:sp>
      <p:sp>
        <p:nvSpPr>
          <p:cNvPr id="7" name="Bevel 6"/>
          <p:cNvSpPr/>
          <p:nvPr/>
        </p:nvSpPr>
        <p:spPr>
          <a:xfrm>
            <a:off x="4876800" y="2514600"/>
            <a:ext cx="3429000" cy="990600"/>
          </a:xfrm>
          <a:prstGeom prst="beve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4. Improving Employee Motivation</a:t>
            </a:r>
            <a:endParaRPr lang="en-US" dirty="0"/>
          </a:p>
        </p:txBody>
      </p:sp>
      <p:sp>
        <p:nvSpPr>
          <p:cNvPr id="8" name="Bevel 7"/>
          <p:cNvSpPr/>
          <p:nvPr/>
        </p:nvSpPr>
        <p:spPr>
          <a:xfrm>
            <a:off x="4876800" y="1066800"/>
            <a:ext cx="3429000" cy="990600"/>
          </a:xfrm>
          <a:prstGeom prst="beve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2. Judging Accuracy of Standards</a:t>
            </a:r>
            <a:endParaRPr lang="en-US" dirty="0"/>
          </a:p>
        </p:txBody>
      </p:sp>
      <p:sp>
        <p:nvSpPr>
          <p:cNvPr id="9" name="Bevel 8"/>
          <p:cNvSpPr/>
          <p:nvPr/>
        </p:nvSpPr>
        <p:spPr>
          <a:xfrm>
            <a:off x="609600" y="2667000"/>
            <a:ext cx="3429000" cy="990600"/>
          </a:xfrm>
          <a:prstGeom prst="beve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3. Making Efficient Use of Resources</a:t>
            </a:r>
            <a:endParaRPr lang="en-US" dirty="0"/>
          </a:p>
        </p:txBody>
      </p:sp>
      <p:sp>
        <p:nvSpPr>
          <p:cNvPr id="10" name="Bevel 9"/>
          <p:cNvSpPr/>
          <p:nvPr/>
        </p:nvSpPr>
        <p:spPr>
          <a:xfrm>
            <a:off x="609600" y="4114800"/>
            <a:ext cx="3429000" cy="990600"/>
          </a:xfrm>
          <a:prstGeom prst="beve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5. Ensuring Order and Discipline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743200"/>
            <a:ext cx="46482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 You….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248400" y="4953000"/>
            <a:ext cx="2035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Dr. Mitesh Hanwate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572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ambria" pitchFamily="18" charset="0"/>
              </a:rPr>
              <a:t>INTRODUCTION</a:t>
            </a:r>
            <a:endParaRPr lang="en-US" sz="2400" b="1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N" sz="2000" dirty="0">
                <a:latin typeface="Cambria" pitchFamily="18" charset="0"/>
              </a:rPr>
              <a:t>Staffing is related to performing a set of activities which aim at inviting, selecting, placing and retaining individuals at various jobs to achieve the organizational goals. </a:t>
            </a:r>
            <a:endParaRPr lang="en-IN" sz="2000" dirty="0" smtClean="0">
              <a:latin typeface="Cambria" pitchFamily="18" charset="0"/>
            </a:endParaRPr>
          </a:p>
          <a:p>
            <a:pPr algn="just">
              <a:buNone/>
            </a:pPr>
            <a:endParaRPr lang="en-IN" sz="2000" dirty="0" smtClean="0">
              <a:latin typeface="Cambria" pitchFamily="18" charset="0"/>
            </a:endParaRPr>
          </a:p>
          <a:p>
            <a:r>
              <a:rPr lang="en-IN" sz="2000" dirty="0">
                <a:latin typeface="Cambria" pitchFamily="18" charset="0"/>
              </a:rPr>
              <a:t>Staffing deals with appointing people and placing them at the appropriate jobs. </a:t>
            </a:r>
            <a:endParaRPr lang="en-IN" sz="2000" dirty="0" smtClean="0">
              <a:latin typeface="Cambria" pitchFamily="18" charset="0"/>
            </a:endParaRPr>
          </a:p>
          <a:p>
            <a:pPr>
              <a:buNone/>
            </a:pPr>
            <a:endParaRPr lang="en-IN" sz="2000" dirty="0" smtClean="0">
              <a:latin typeface="Cambria" pitchFamily="18" charset="0"/>
            </a:endParaRPr>
          </a:p>
          <a:p>
            <a:pPr>
              <a:buNone/>
            </a:pPr>
            <a:r>
              <a:rPr lang="en-IN" sz="2000" b="1" dirty="0" smtClean="0">
                <a:solidFill>
                  <a:srgbClr val="C00000"/>
                </a:solidFill>
                <a:latin typeface="Cambria" pitchFamily="18" charset="0"/>
              </a:rPr>
              <a:t>Definitions:</a:t>
            </a:r>
          </a:p>
          <a:p>
            <a:pPr algn="just"/>
            <a:r>
              <a:rPr lang="en-US" sz="2000" dirty="0" smtClean="0">
                <a:latin typeface="Cambria" pitchFamily="18" charset="0"/>
              </a:rPr>
              <a:t>“</a:t>
            </a:r>
            <a:r>
              <a:rPr lang="en-US" sz="2000" dirty="0">
                <a:latin typeface="Cambria" pitchFamily="18" charset="0"/>
              </a:rPr>
              <a:t>Staffing is the process of providing jobs to deserving people, through the function of recruitment, selection and training with-a-view to getting benefits from them, for the achievement of pre-set goals of organization</a:t>
            </a:r>
            <a:r>
              <a:rPr lang="en-US" sz="2000" dirty="0" smtClean="0">
                <a:latin typeface="Cambria" pitchFamily="18" charset="0"/>
              </a:rPr>
              <a:t>. </a:t>
            </a:r>
            <a:r>
              <a:rPr lang="en-US" sz="2000" b="1" dirty="0" smtClean="0">
                <a:latin typeface="Cambria" pitchFamily="18" charset="0"/>
              </a:rPr>
              <a:t>According to A. K. Singh</a:t>
            </a:r>
            <a:r>
              <a:rPr lang="en-US" sz="2000" dirty="0" smtClean="0">
                <a:latin typeface="Cambria" pitchFamily="18" charset="0"/>
              </a:rPr>
              <a:t>, </a:t>
            </a:r>
          </a:p>
          <a:p>
            <a:pPr algn="just">
              <a:buNone/>
            </a:pPr>
            <a:r>
              <a:rPr lang="en-US" sz="2000" dirty="0" smtClean="0">
                <a:latin typeface="Cambria" pitchFamily="18" charset="0"/>
              </a:rPr>
              <a:t/>
            </a:r>
            <a:br>
              <a:rPr lang="en-US" sz="2000" dirty="0" smtClean="0">
                <a:latin typeface="Cambria" pitchFamily="18" charset="0"/>
              </a:rPr>
            </a:br>
            <a:r>
              <a:rPr lang="en-US" sz="2000" dirty="0" smtClean="0">
                <a:latin typeface="Cambria" pitchFamily="18" charset="0"/>
              </a:rPr>
              <a:t/>
            </a:r>
            <a:br>
              <a:rPr lang="en-US" sz="2000" dirty="0" smtClean="0">
                <a:latin typeface="Cambria" pitchFamily="18" charset="0"/>
              </a:rPr>
            </a:br>
            <a:r>
              <a:rPr lang="en-US" sz="2000" b="1" dirty="0" smtClean="0">
                <a:latin typeface="Cambria" pitchFamily="18" charset="0"/>
              </a:rPr>
              <a:t>According to Theo </a:t>
            </a:r>
            <a:r>
              <a:rPr lang="en-US" sz="2000" b="1" dirty="0" err="1" smtClean="0">
                <a:latin typeface="Cambria" pitchFamily="18" charset="0"/>
              </a:rPr>
              <a:t>Heimann</a:t>
            </a:r>
            <a:r>
              <a:rPr lang="en-US" sz="2000" dirty="0" smtClean="0">
                <a:latin typeface="Cambria" pitchFamily="18" charset="0"/>
              </a:rPr>
              <a:t>, “Staffing is concerned with the placement, growth and development of all those members of the organization whose function is to get the things done through the efforts of other individuals.”  </a:t>
            </a:r>
          </a:p>
          <a:p>
            <a:pPr algn="just"/>
            <a:endParaRPr lang="en-IN" sz="2000" dirty="0" smtClean="0">
              <a:latin typeface="Cambria" pitchFamily="18" charset="0"/>
            </a:endParaRPr>
          </a:p>
          <a:p>
            <a:pPr algn="just"/>
            <a:endParaRPr lang="en-IN" sz="2000" dirty="0">
              <a:latin typeface="Cambria" pitchFamily="18" charset="0"/>
            </a:endParaRPr>
          </a:p>
          <a:p>
            <a:pPr algn="just"/>
            <a:endParaRPr lang="en-US" sz="20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400" b="1" dirty="0">
                <a:solidFill>
                  <a:srgbClr val="00B050"/>
                </a:solidFill>
                <a:latin typeface="Cambria" pitchFamily="18" charset="0"/>
              </a:rPr>
              <a:t>NATURE OF STAFFING</a:t>
            </a:r>
            <a:endParaRPr lang="en-US" sz="2400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981200" y="1219200"/>
            <a:ext cx="4648200" cy="533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Management function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981200" y="1981200"/>
            <a:ext cx="46482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People </a:t>
            </a:r>
            <a:r>
              <a:rPr lang="en-IN" b="1" dirty="0" smtClean="0"/>
              <a:t>Cantered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981200" y="2819400"/>
            <a:ext cx="4648200" cy="533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Pervasive function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981200" y="3657600"/>
            <a:ext cx="4648200" cy="533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Part of human resource management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981200" y="4572000"/>
            <a:ext cx="4648200" cy="533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Deals with active resource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981200" y="5410200"/>
            <a:ext cx="4648200" cy="533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Continuous function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rgbClr val="00B050"/>
                </a:solidFill>
                <a:latin typeface="Cambria" pitchFamily="18" charset="0"/>
              </a:rPr>
              <a:t>IMPORTANCE OF STAFFING</a:t>
            </a:r>
            <a:endParaRPr lang="en-US" sz="2400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4" name="Bevel 3"/>
          <p:cNvSpPr/>
          <p:nvPr/>
        </p:nvSpPr>
        <p:spPr>
          <a:xfrm>
            <a:off x="609600" y="1600200"/>
            <a:ext cx="3429000" cy="990600"/>
          </a:xfrm>
          <a:prstGeom prst="beve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1. Emphasis on human element</a:t>
            </a:r>
            <a:endParaRPr lang="en-US" dirty="0"/>
          </a:p>
        </p:txBody>
      </p:sp>
      <p:sp>
        <p:nvSpPr>
          <p:cNvPr id="5" name="Bevel 4"/>
          <p:cNvSpPr/>
          <p:nvPr/>
        </p:nvSpPr>
        <p:spPr>
          <a:xfrm>
            <a:off x="4953000" y="4419600"/>
            <a:ext cx="3429000" cy="990600"/>
          </a:xfrm>
          <a:prstGeom prst="bevel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6. Develops potential managers</a:t>
            </a:r>
            <a:endParaRPr lang="en-US" dirty="0"/>
          </a:p>
        </p:txBody>
      </p:sp>
      <p:sp>
        <p:nvSpPr>
          <p:cNvPr id="6" name="Bevel 5"/>
          <p:cNvSpPr/>
          <p:nvPr/>
        </p:nvSpPr>
        <p:spPr>
          <a:xfrm>
            <a:off x="4953000" y="3048000"/>
            <a:ext cx="3429000" cy="990600"/>
          </a:xfrm>
          <a:prstGeom prst="beve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4. Motivation to work</a:t>
            </a:r>
            <a:endParaRPr lang="en-US" dirty="0"/>
          </a:p>
        </p:txBody>
      </p:sp>
      <p:sp>
        <p:nvSpPr>
          <p:cNvPr id="7" name="Bevel 6"/>
          <p:cNvSpPr/>
          <p:nvPr/>
        </p:nvSpPr>
        <p:spPr>
          <a:xfrm>
            <a:off x="4876800" y="1600200"/>
            <a:ext cx="3429000" cy="990600"/>
          </a:xfrm>
          <a:prstGeom prst="beve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2. Facilitates leadership</a:t>
            </a:r>
            <a:endParaRPr lang="en-US" dirty="0"/>
          </a:p>
        </p:txBody>
      </p:sp>
      <p:sp>
        <p:nvSpPr>
          <p:cNvPr id="8" name="Bevel 7"/>
          <p:cNvSpPr/>
          <p:nvPr/>
        </p:nvSpPr>
        <p:spPr>
          <a:xfrm>
            <a:off x="609600" y="2971800"/>
            <a:ext cx="3429000" cy="990600"/>
          </a:xfrm>
          <a:prstGeom prst="beve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3. Facilitates control</a:t>
            </a:r>
            <a:endParaRPr lang="en-US" dirty="0"/>
          </a:p>
        </p:txBody>
      </p:sp>
      <p:sp>
        <p:nvSpPr>
          <p:cNvPr id="9" name="Bevel 8"/>
          <p:cNvSpPr/>
          <p:nvPr/>
        </p:nvSpPr>
        <p:spPr>
          <a:xfrm>
            <a:off x="609600" y="4419600"/>
            <a:ext cx="3429000" cy="990600"/>
          </a:xfrm>
          <a:prstGeom prst="beve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5. Increase in efficiency</a:t>
            </a:r>
            <a:endParaRPr lang="en-US" dirty="0"/>
          </a:p>
        </p:txBody>
      </p:sp>
      <p:sp>
        <p:nvSpPr>
          <p:cNvPr id="10" name="Bevel 9"/>
          <p:cNvSpPr/>
          <p:nvPr/>
        </p:nvSpPr>
        <p:spPr>
          <a:xfrm>
            <a:off x="2819400" y="5562600"/>
            <a:ext cx="3429000" cy="990600"/>
          </a:xfrm>
          <a:prstGeom prst="beve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7. Competitive advantage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4572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ambria" pitchFamily="18" charset="0"/>
              </a:rPr>
              <a:t>PROCESS OF STAFFING</a:t>
            </a:r>
            <a:endParaRPr lang="en-US" sz="2400" b="1" dirty="0">
              <a:solidFill>
                <a:srgbClr val="00B050"/>
              </a:solidFill>
              <a:latin typeface="Cambria" pitchFamily="18" charset="0"/>
            </a:endParaRPr>
          </a:p>
        </p:txBody>
      </p:sp>
      <p:pic>
        <p:nvPicPr>
          <p:cNvPr id="4" name="Picture 3" descr="Image result for Steps in staffi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990600"/>
            <a:ext cx="8001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direct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8305800" cy="2286000"/>
          </a:xfrm>
          <a:prstGeom prst="rect">
            <a:avLst/>
          </a:prstGeom>
          <a:noFill/>
        </p:spPr>
      </p:pic>
      <p:pic>
        <p:nvPicPr>
          <p:cNvPr id="1028" name="Picture 4" descr="Image result for direct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514600"/>
            <a:ext cx="5829300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/>
          </a:bodyPr>
          <a:lstStyle/>
          <a:p>
            <a:r>
              <a:rPr lang="en-IN" sz="2400" b="1" dirty="0" smtClean="0">
                <a:solidFill>
                  <a:srgbClr val="00B050"/>
                </a:solidFill>
                <a:latin typeface="Cambria" pitchFamily="18" charset="0"/>
              </a:rPr>
              <a:t>DIRECTING</a:t>
            </a:r>
            <a:endParaRPr lang="en-US" sz="2400" b="1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algn="just"/>
            <a:r>
              <a:rPr lang="en-IN" sz="2000" dirty="0" smtClean="0">
                <a:latin typeface="Cambria" pitchFamily="18" charset="0"/>
              </a:rPr>
              <a:t>Directing is the managerial function that consists of those activities which are concerned directly with influencing, guiding or supervising the subordinates in their jobs.</a:t>
            </a:r>
          </a:p>
          <a:p>
            <a:pPr algn="just">
              <a:buNone/>
            </a:pPr>
            <a:endParaRPr lang="en-IN" sz="2000" dirty="0" smtClean="0">
              <a:latin typeface="Cambria" pitchFamily="18" charset="0"/>
            </a:endParaRPr>
          </a:p>
          <a:p>
            <a:pPr algn="just"/>
            <a:r>
              <a:rPr lang="en-IN" sz="2000" dirty="0" smtClean="0">
                <a:latin typeface="Cambria" pitchFamily="18" charset="0"/>
              </a:rPr>
              <a:t>Directing is “a managerial function that involves the responsibility of managers for communicating to others what their roles are in achieving the company plan.”</a:t>
            </a:r>
            <a:endParaRPr lang="en-US" sz="2000" dirty="0" smtClean="0">
              <a:latin typeface="Cambria" pitchFamily="18" charset="0"/>
            </a:endParaRPr>
          </a:p>
          <a:p>
            <a:pPr algn="r">
              <a:buNone/>
            </a:pPr>
            <a:r>
              <a:rPr lang="en-IN" sz="2000" dirty="0" smtClean="0">
                <a:solidFill>
                  <a:srgbClr val="C00000"/>
                </a:solidFill>
                <a:latin typeface="Cambria" pitchFamily="18" charset="0"/>
              </a:rPr>
              <a:t>Pearce and Robinson</a:t>
            </a:r>
          </a:p>
          <a:p>
            <a:pPr algn="r">
              <a:buNone/>
            </a:pPr>
            <a:endParaRPr lang="en-IN" sz="2000" dirty="0" smtClean="0">
              <a:latin typeface="Cambria" pitchFamily="18" charset="0"/>
            </a:endParaRPr>
          </a:p>
          <a:p>
            <a:pPr algn="just"/>
            <a:r>
              <a:rPr lang="en-IN" sz="2000" dirty="0" smtClean="0">
                <a:latin typeface="Cambria" pitchFamily="18" charset="0"/>
              </a:rPr>
              <a:t>“Direction is the sum total of managerial efforts that are applied for guiding and inspiring the working terms to make better accomplishments in the organisation. ” </a:t>
            </a:r>
            <a:endParaRPr lang="en-US" sz="2000" dirty="0" smtClean="0">
              <a:latin typeface="Cambria" pitchFamily="18" charset="0"/>
            </a:endParaRPr>
          </a:p>
          <a:p>
            <a:pPr algn="r">
              <a:buNone/>
            </a:pPr>
            <a:r>
              <a:rPr lang="en-IN" sz="2000" dirty="0" smtClean="0">
                <a:solidFill>
                  <a:srgbClr val="C00000"/>
                </a:solidFill>
                <a:latin typeface="Cambria" pitchFamily="18" charset="0"/>
              </a:rPr>
              <a:t>S.S. </a:t>
            </a:r>
            <a:r>
              <a:rPr lang="en-IN" sz="2000" dirty="0" err="1" smtClean="0">
                <a:solidFill>
                  <a:srgbClr val="C00000"/>
                </a:solidFill>
                <a:latin typeface="Cambria" pitchFamily="18" charset="0"/>
              </a:rPr>
              <a:t>Chatterjee</a:t>
            </a:r>
            <a:endParaRPr lang="en-US" sz="2000" dirty="0" smtClean="0">
              <a:solidFill>
                <a:srgbClr val="C00000"/>
              </a:solidFill>
              <a:latin typeface="Cambria" pitchFamily="18" charset="0"/>
            </a:endParaRPr>
          </a:p>
          <a:p>
            <a:pPr>
              <a:buNone/>
            </a:pPr>
            <a:endParaRPr lang="en-IN" dirty="0" smtClean="0"/>
          </a:p>
          <a:p>
            <a:pPr algn="r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457200"/>
          </a:xfrm>
        </p:spPr>
        <p:txBody>
          <a:bodyPr>
            <a:normAutofit/>
          </a:bodyPr>
          <a:lstStyle/>
          <a:p>
            <a:r>
              <a:rPr lang="en-IN" sz="2400" b="1" dirty="0" smtClean="0">
                <a:solidFill>
                  <a:srgbClr val="00B050"/>
                </a:solidFill>
                <a:latin typeface="Cambria" pitchFamily="18" charset="0"/>
              </a:rPr>
              <a:t>FEATURES OR CHARACTERISTICS OF DIRECTING</a:t>
            </a:r>
            <a:endParaRPr lang="en-US" sz="2400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en-IN" sz="2000" dirty="0" smtClean="0">
                <a:latin typeface="Cambria" pitchFamily="18" charset="0"/>
              </a:rPr>
              <a:t>It is concerned with issuing of orders and instructions to the subordinates.</a:t>
            </a:r>
          </a:p>
          <a:p>
            <a:pPr lvl="0" algn="just">
              <a:buNone/>
            </a:pPr>
            <a:endParaRPr lang="en-US" sz="2000" dirty="0" smtClean="0">
              <a:latin typeface="Cambria" pitchFamily="18" charset="0"/>
            </a:endParaRPr>
          </a:p>
          <a:p>
            <a:pPr lvl="0" algn="just"/>
            <a:r>
              <a:rPr lang="en-IN" sz="2000" dirty="0" smtClean="0">
                <a:latin typeface="Cambria" pitchFamily="18" charset="0"/>
              </a:rPr>
              <a:t>It is guiding and counselling the subordinates in their work with a view to improving their performance.</a:t>
            </a:r>
          </a:p>
          <a:p>
            <a:pPr lvl="0" algn="just">
              <a:buNone/>
            </a:pPr>
            <a:endParaRPr lang="en-US" sz="2000" dirty="0" smtClean="0">
              <a:latin typeface="Cambria" pitchFamily="18" charset="0"/>
            </a:endParaRPr>
          </a:p>
          <a:p>
            <a:pPr lvl="0" algn="just"/>
            <a:r>
              <a:rPr lang="en-IN" sz="2000" dirty="0" smtClean="0">
                <a:latin typeface="Cambria" pitchFamily="18" charset="0"/>
              </a:rPr>
              <a:t>It is supervision of the work of subordinates to ensure that it conforms to plans.</a:t>
            </a:r>
          </a:p>
          <a:p>
            <a:pPr lvl="0" algn="just">
              <a:buNone/>
            </a:pPr>
            <a:endParaRPr lang="en-US" sz="2000" dirty="0" smtClean="0">
              <a:latin typeface="Cambria" pitchFamily="18" charset="0"/>
            </a:endParaRPr>
          </a:p>
          <a:p>
            <a:pPr lvl="0" algn="just"/>
            <a:r>
              <a:rPr lang="en-IN" sz="2000" dirty="0" smtClean="0">
                <a:latin typeface="Cambria" pitchFamily="18" charset="0"/>
              </a:rPr>
              <a:t>Directing is pervasive because it is performed at all levels of management.</a:t>
            </a:r>
          </a:p>
          <a:p>
            <a:pPr lvl="0" algn="just">
              <a:buNone/>
            </a:pPr>
            <a:endParaRPr lang="en-US" sz="2000" dirty="0" smtClean="0">
              <a:latin typeface="Cambria" pitchFamily="18" charset="0"/>
            </a:endParaRPr>
          </a:p>
          <a:p>
            <a:pPr lvl="0" algn="just"/>
            <a:r>
              <a:rPr lang="en-IN" sz="2000" dirty="0" smtClean="0">
                <a:latin typeface="Cambria" pitchFamily="18" charset="0"/>
              </a:rPr>
              <a:t>It is a continuous process because it deals with the continuous guidance to be provided by the superiors to their subordinates.</a:t>
            </a:r>
          </a:p>
          <a:p>
            <a:pPr lvl="0" algn="just">
              <a:buNone/>
            </a:pPr>
            <a:endParaRPr lang="en-US" sz="2000" dirty="0" smtClean="0">
              <a:latin typeface="Cambria" pitchFamily="18" charset="0"/>
            </a:endParaRPr>
          </a:p>
          <a:p>
            <a:pPr lvl="0" algn="just"/>
            <a:r>
              <a:rPr lang="en-IN" sz="2000" dirty="0" smtClean="0">
                <a:latin typeface="Cambria" pitchFamily="18" charset="0"/>
              </a:rPr>
              <a:t>It always follows a top down approach.</a:t>
            </a:r>
          </a:p>
          <a:p>
            <a:pPr lvl="0" algn="just">
              <a:buNone/>
            </a:pPr>
            <a:endParaRPr lang="en-US" sz="2000" dirty="0" smtClean="0">
              <a:latin typeface="Cambria" pitchFamily="18" charset="0"/>
            </a:endParaRPr>
          </a:p>
          <a:p>
            <a:pPr lvl="0" algn="just"/>
            <a:r>
              <a:rPr lang="en-IN" sz="2000" dirty="0" smtClean="0">
                <a:latin typeface="Cambria" pitchFamily="18" charset="0"/>
              </a:rPr>
              <a:t>It provides linkage between other managerial functions such as planning, organising and staffing.</a:t>
            </a:r>
            <a:endParaRPr lang="en-US" sz="2000" dirty="0" smtClean="0">
              <a:latin typeface="Cambria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/>
          </a:bodyPr>
          <a:lstStyle/>
          <a:p>
            <a:r>
              <a:rPr lang="en-IN" sz="2000" b="1" dirty="0" smtClean="0">
                <a:solidFill>
                  <a:srgbClr val="00B050"/>
                </a:solidFill>
                <a:latin typeface="Cambria" pitchFamily="18" charset="0"/>
              </a:rPr>
              <a:t>IMPORTANCE OF DIRECTION</a:t>
            </a:r>
            <a:endParaRPr lang="en-US" sz="2000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4" name="Bevel 3"/>
          <p:cNvSpPr/>
          <p:nvPr/>
        </p:nvSpPr>
        <p:spPr>
          <a:xfrm>
            <a:off x="609600" y="1066800"/>
            <a:ext cx="3429000" cy="990600"/>
          </a:xfrm>
          <a:prstGeom prst="beve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1. Initiates action</a:t>
            </a:r>
            <a:endParaRPr lang="en-US" dirty="0"/>
          </a:p>
        </p:txBody>
      </p:sp>
      <p:sp>
        <p:nvSpPr>
          <p:cNvPr id="5" name="Bevel 4"/>
          <p:cNvSpPr/>
          <p:nvPr/>
        </p:nvSpPr>
        <p:spPr>
          <a:xfrm>
            <a:off x="4876800" y="3352800"/>
            <a:ext cx="3429000" cy="990600"/>
          </a:xfrm>
          <a:prstGeom prst="bevel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6. Achieves coordination</a:t>
            </a:r>
            <a:endParaRPr lang="en-US" dirty="0"/>
          </a:p>
        </p:txBody>
      </p:sp>
      <p:sp>
        <p:nvSpPr>
          <p:cNvPr id="6" name="Bevel 5"/>
          <p:cNvSpPr/>
          <p:nvPr/>
        </p:nvSpPr>
        <p:spPr>
          <a:xfrm>
            <a:off x="4876800" y="2209800"/>
            <a:ext cx="3429000" cy="990600"/>
          </a:xfrm>
          <a:prstGeom prst="beve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4. Behavioural satisfaction</a:t>
            </a:r>
            <a:endParaRPr lang="en-US" dirty="0"/>
          </a:p>
        </p:txBody>
      </p:sp>
      <p:sp>
        <p:nvSpPr>
          <p:cNvPr id="7" name="Bevel 6"/>
          <p:cNvSpPr/>
          <p:nvPr/>
        </p:nvSpPr>
        <p:spPr>
          <a:xfrm>
            <a:off x="4876800" y="1066800"/>
            <a:ext cx="3429000" cy="990600"/>
          </a:xfrm>
          <a:prstGeom prst="beve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2. Creates a sound work environment</a:t>
            </a:r>
            <a:endParaRPr lang="en-US" dirty="0"/>
          </a:p>
        </p:txBody>
      </p:sp>
      <p:sp>
        <p:nvSpPr>
          <p:cNvPr id="8" name="Bevel 7"/>
          <p:cNvSpPr/>
          <p:nvPr/>
        </p:nvSpPr>
        <p:spPr>
          <a:xfrm>
            <a:off x="609600" y="2209800"/>
            <a:ext cx="3429000" cy="990600"/>
          </a:xfrm>
          <a:prstGeom prst="beve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3. Develops managers</a:t>
            </a:r>
            <a:endParaRPr lang="en-US" dirty="0"/>
          </a:p>
        </p:txBody>
      </p:sp>
      <p:sp>
        <p:nvSpPr>
          <p:cNvPr id="9" name="Bevel 8"/>
          <p:cNvSpPr/>
          <p:nvPr/>
        </p:nvSpPr>
        <p:spPr>
          <a:xfrm>
            <a:off x="609600" y="3352800"/>
            <a:ext cx="3429000" cy="990600"/>
          </a:xfrm>
          <a:prstGeom prst="beve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5. Increase in productivity</a:t>
            </a:r>
            <a:endParaRPr lang="en-US" dirty="0"/>
          </a:p>
        </p:txBody>
      </p:sp>
      <p:sp>
        <p:nvSpPr>
          <p:cNvPr id="10" name="Bevel 9"/>
          <p:cNvSpPr/>
          <p:nvPr/>
        </p:nvSpPr>
        <p:spPr>
          <a:xfrm>
            <a:off x="2819400" y="5638800"/>
            <a:ext cx="3429000" cy="990600"/>
          </a:xfrm>
          <a:prstGeom prst="beve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9. Facilitates growth</a:t>
            </a:r>
            <a:endParaRPr lang="en-US" dirty="0"/>
          </a:p>
        </p:txBody>
      </p:sp>
      <p:sp>
        <p:nvSpPr>
          <p:cNvPr id="11" name="Bevel 10"/>
          <p:cNvSpPr/>
          <p:nvPr/>
        </p:nvSpPr>
        <p:spPr>
          <a:xfrm>
            <a:off x="609600" y="4495800"/>
            <a:ext cx="3429000" cy="990600"/>
          </a:xfrm>
          <a:prstGeom prst="beve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7. Facilitates control</a:t>
            </a:r>
            <a:endParaRPr lang="en-US" dirty="0"/>
          </a:p>
        </p:txBody>
      </p:sp>
      <p:sp>
        <p:nvSpPr>
          <p:cNvPr id="12" name="Bevel 11"/>
          <p:cNvSpPr/>
          <p:nvPr/>
        </p:nvSpPr>
        <p:spPr>
          <a:xfrm>
            <a:off x="4876800" y="4495800"/>
            <a:ext cx="3429000" cy="990600"/>
          </a:xfrm>
          <a:prstGeom prst="beve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8. Facilitates change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416</Words>
  <Application>Microsoft Office PowerPoint</Application>
  <PresentationFormat>On-screen Show (4:3)</PresentationFormat>
  <Paragraphs>83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INTRODUCTION</vt:lpstr>
      <vt:lpstr>NATURE OF STAFFING</vt:lpstr>
      <vt:lpstr>IMPORTANCE OF STAFFING</vt:lpstr>
      <vt:lpstr>PROCESS OF STAFFING</vt:lpstr>
      <vt:lpstr>Slide 6</vt:lpstr>
      <vt:lpstr>DIRECTING</vt:lpstr>
      <vt:lpstr>FEATURES OR CHARACTERISTICS OF DIRECTING</vt:lpstr>
      <vt:lpstr>IMPORTANCE OF DIRECTION</vt:lpstr>
      <vt:lpstr>Slide 10</vt:lpstr>
      <vt:lpstr>CONTROLLING</vt:lpstr>
      <vt:lpstr>PROCESS OF CONTROLLING </vt:lpstr>
      <vt:lpstr>Slide 13</vt:lpstr>
      <vt:lpstr>IMPORTANCE OF CONTROLLING</vt:lpstr>
      <vt:lpstr> Thank You….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SSS</dc:creator>
  <cp:lastModifiedBy>SSS</cp:lastModifiedBy>
  <cp:revision>32</cp:revision>
  <dcterms:created xsi:type="dcterms:W3CDTF">2017-09-18T11:15:28Z</dcterms:created>
  <dcterms:modified xsi:type="dcterms:W3CDTF">2017-09-25T10:31:36Z</dcterms:modified>
</cp:coreProperties>
</file>