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208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3C513-E116-437F-84F1-20C942CBE764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0404AF-0B04-484A-89FF-3378CCA9F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0404AF-0B04-484A-89FF-3378CCA9F8E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7F177-4029-44A6-9A0D-6D7168F1BD0E}" type="datetimeFigureOut">
              <a:rPr lang="en-US" smtClean="0"/>
              <a:pPr/>
              <a:t>28/08/2017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5E1BD-BF3D-41BB-AC8D-1383F4A0FF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00200"/>
            <a:ext cx="9144000" cy="2862322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6000" b="1" cap="none" spc="0" dirty="0" smtClean="0">
                <a:ln w="50800"/>
                <a:solidFill>
                  <a:srgbClr val="C00000"/>
                </a:solidFill>
                <a:effectLst/>
                <a:latin typeface="Bookman Old Style" pitchFamily="18" charset="0"/>
              </a:rPr>
              <a:t>EVOLUATION OF MANAGEMENT THOUGHTS</a:t>
            </a:r>
            <a:endParaRPr lang="en-US" sz="6000" b="1" cap="none" spc="0" dirty="0">
              <a:ln w="50800"/>
              <a:solidFill>
                <a:srgbClr val="C00000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228600"/>
            <a:ext cx="8763000" cy="838200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BEHAVIOURAL APPROACH (NEO-CLASSICAL)</a:t>
            </a:r>
            <a:endParaRPr lang="en-US" sz="3600" dirty="0"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676400" y="1219200"/>
            <a:ext cx="6248400" cy="4572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BEHAVIORAL SCIENCE APPROACH</a:t>
            </a:r>
            <a:endParaRPr lang="en-US" sz="32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438400"/>
            <a:ext cx="632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A) </a:t>
            </a:r>
            <a:r>
              <a:rPr lang="en-US" sz="2000" dirty="0" smtClean="0">
                <a:solidFill>
                  <a:srgbClr val="C00000"/>
                </a:solidFill>
              </a:rPr>
              <a:t>It views the workers as “ a Self actualizing man”.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3048000"/>
            <a:ext cx="624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B) </a:t>
            </a:r>
            <a:r>
              <a:rPr lang="en-US" sz="2000" dirty="0" smtClean="0">
                <a:solidFill>
                  <a:srgbClr val="C00000"/>
                </a:solidFill>
              </a:rPr>
              <a:t>Focus is on group relationship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3657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C) </a:t>
            </a:r>
            <a:r>
              <a:rPr lang="en-US" sz="2000" dirty="0" smtClean="0">
                <a:solidFill>
                  <a:srgbClr val="C00000"/>
                </a:solidFill>
              </a:rPr>
              <a:t>It is based on application of behavioral science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419100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D) </a:t>
            </a:r>
            <a:r>
              <a:rPr lang="en-US" sz="2000" dirty="0" smtClean="0">
                <a:solidFill>
                  <a:srgbClr val="C00000"/>
                </a:solidFill>
              </a:rPr>
              <a:t>Emphasizes on flexible organizational structure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48768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E) </a:t>
            </a:r>
            <a:r>
              <a:rPr lang="en-US" sz="2000" dirty="0" smtClean="0">
                <a:solidFill>
                  <a:srgbClr val="C00000"/>
                </a:solidFill>
              </a:rPr>
              <a:t>Techniques of self-direction and self control are applied extensively.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556260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F) </a:t>
            </a:r>
            <a:r>
              <a:rPr lang="en-US" sz="2000" dirty="0" smtClean="0">
                <a:solidFill>
                  <a:srgbClr val="C00000"/>
                </a:solidFill>
              </a:rPr>
              <a:t>Group dynamics and Informal organization are major concepts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617220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G) </a:t>
            </a:r>
            <a:r>
              <a:rPr lang="en-US" sz="2000" dirty="0" smtClean="0">
                <a:solidFill>
                  <a:srgbClr val="C00000"/>
                </a:solidFill>
              </a:rPr>
              <a:t>It provides scientific understanding of  human behavior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762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MANAGEMENT THOUGHTS</a:t>
            </a:r>
            <a:endParaRPr lang="en-US" sz="3200" b="1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58669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CLASSICAL MANAGEMENT </a:t>
            </a:r>
            <a:b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     APPROACH</a:t>
            </a:r>
            <a:endParaRPr lang="en-US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2325469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BEHAVIOURAL APPROACH 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     (NEO CLASSICAL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14110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MODERN MANAGEMENT </a:t>
            </a:r>
            <a:b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Comic Sans MS" pitchFamily="66" charset="0"/>
              </a:rPr>
              <a:t>         APPROACH</a:t>
            </a:r>
            <a:endParaRPr lang="en-US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4290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SCIENTIFIC MANAGEMENT 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050268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ADMINISTRATIVE MANAGEMENT 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47360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BUREAUCRATIC MANAGEMENT 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5181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HUMAN RELATION    </a:t>
            </a:r>
            <a:b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        APPROCAH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2800" y="5943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BEHAVIORAL SCIENCE</a:t>
            </a:r>
          </a:p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         APPROACH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7400" y="3352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QUANTITATIVE APPROCH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3600" y="43434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CONTINGENCY APPROACH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19800" y="4876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OPERATIONAL APPROACH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0" y="3886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SYSTEM APPROACH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41" name="Shape 40"/>
          <p:cNvCxnSpPr/>
          <p:nvPr/>
        </p:nvCxnSpPr>
        <p:spPr>
          <a:xfrm rot="10800000" flipV="1">
            <a:off x="1371600" y="685800"/>
            <a:ext cx="3416508" cy="609600"/>
          </a:xfrm>
          <a:prstGeom prst="curvedConnector3">
            <a:avLst>
              <a:gd name="adj1" fmla="val 10352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 45"/>
          <p:cNvCxnSpPr>
            <a:endCxn id="8" idx="0"/>
          </p:cNvCxnSpPr>
          <p:nvPr/>
        </p:nvCxnSpPr>
        <p:spPr>
          <a:xfrm>
            <a:off x="4724400" y="685800"/>
            <a:ext cx="2971800" cy="725269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/>
          <p:nvPr/>
        </p:nvCxnSpPr>
        <p:spPr>
          <a:xfrm rot="5400000">
            <a:off x="3657600" y="1524000"/>
            <a:ext cx="1676400" cy="15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990600" y="2667000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7" idx="2"/>
          </p:cNvCxnSpPr>
          <p:nvPr/>
        </p:nvCxnSpPr>
        <p:spPr>
          <a:xfrm rot="16200000" flipH="1">
            <a:off x="3790950" y="4095750"/>
            <a:ext cx="2286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8" idx="2"/>
          </p:cNvCxnSpPr>
          <p:nvPr/>
        </p:nvCxnSpPr>
        <p:spPr>
          <a:xfrm rot="5400000">
            <a:off x="7048500" y="27051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121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“ Scientific management means knowing exactly what you want your men to do and seeing that they do it in the best and cheapest way”.</a:t>
            </a:r>
            <a:endParaRPr lang="en-US" sz="2400" dirty="0"/>
          </a:p>
        </p:txBody>
      </p:sp>
      <p:sp>
        <p:nvSpPr>
          <p:cNvPr id="6" name="Round Diagonal Corner Rectangle 5"/>
          <p:cNvSpPr/>
          <p:nvPr/>
        </p:nvSpPr>
        <p:spPr>
          <a:xfrm>
            <a:off x="381000" y="304800"/>
            <a:ext cx="8382000" cy="838200"/>
          </a:xfrm>
          <a:prstGeom prst="round2Diag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+mj-lt"/>
              </a:rPr>
              <a:t>CLASSICAL MANAGEMENT APPROACH</a:t>
            </a:r>
            <a:endParaRPr lang="en-US" sz="36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438400" y="1371600"/>
            <a:ext cx="4343400" cy="457200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ysClr val="windowText" lastClr="000000"/>
                </a:solidFill>
                <a:latin typeface="+mj-lt"/>
              </a:rPr>
              <a:t>Scientific Management</a:t>
            </a:r>
            <a:endParaRPr lang="en-US" sz="3200" b="1" dirty="0"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85800" y="3200400"/>
            <a:ext cx="82296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Techniques</a:t>
            </a:r>
            <a:r>
              <a:rPr kumimoji="0" lang="en-US" sz="2400" b="1" i="1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Scientific Management: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lang="en-US" sz="2400" b="1" i="1" dirty="0" smtClean="0">
                <a:solidFill>
                  <a:srgbClr val="008000"/>
                </a:solidFill>
              </a:rPr>
              <a:t>Scientific Work Study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Scientific</a:t>
            </a:r>
            <a:r>
              <a:rPr kumimoji="0" lang="en-US" sz="2400" b="1" i="1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Task setting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lang="en-US" sz="2400" b="1" i="1" baseline="0" dirty="0" smtClean="0">
                <a:solidFill>
                  <a:srgbClr val="008000"/>
                </a:solidFill>
              </a:rPr>
              <a:t>Standardization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kumimoji="0" lang="en-US" sz="2400" b="1" i="1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Selection and Training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lang="en-US" sz="2400" b="1" i="1" baseline="0" dirty="0" smtClean="0">
                <a:solidFill>
                  <a:srgbClr val="008000"/>
                </a:solidFill>
              </a:rPr>
              <a:t>Differential</a:t>
            </a:r>
            <a:r>
              <a:rPr lang="en-US" sz="2400" b="1" i="1" dirty="0" smtClean="0">
                <a:solidFill>
                  <a:srgbClr val="008000"/>
                </a:solidFill>
              </a:rPr>
              <a:t> Piece rate system</a:t>
            </a:r>
          </a:p>
          <a:p>
            <a:pPr marL="457200" marR="0" lvl="0" indent="-4572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lphaLcParenR"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Functional</a:t>
            </a:r>
            <a:r>
              <a:rPr kumimoji="0" lang="en-US" sz="2400" b="1" i="1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Foremanship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304800"/>
            <a:ext cx="8382000" cy="8382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+mj-lt"/>
              </a:rPr>
              <a:t>CLASSICAL MANAGEMENT APPROACH</a:t>
            </a:r>
            <a:endParaRPr lang="en-US" sz="3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057400" y="1219200"/>
            <a:ext cx="5105400" cy="4572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Administrative Management</a:t>
            </a:r>
            <a:endParaRPr lang="en-US" sz="3200" dirty="0">
              <a:latin typeface="+mj-lt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52400" y="2057400"/>
            <a:ext cx="3657600" cy="53340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Activities of Business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5930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 </a:t>
            </a:r>
            <a:r>
              <a:rPr lang="en-US" dirty="0" smtClean="0">
                <a:solidFill>
                  <a:srgbClr val="C00000"/>
                </a:solidFill>
              </a:rPr>
              <a:t>TECHNICAL</a:t>
            </a:r>
            <a:r>
              <a:rPr lang="en-US" dirty="0" smtClean="0"/>
              <a:t>: Production and Manufacturing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126468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</a:t>
            </a:r>
            <a:r>
              <a:rPr lang="en-US" dirty="0" smtClean="0">
                <a:solidFill>
                  <a:srgbClr val="C00000"/>
                </a:solidFill>
              </a:rPr>
              <a:t>COMMERCIAL</a:t>
            </a:r>
            <a:r>
              <a:rPr lang="en-US" dirty="0" smtClean="0"/>
              <a:t>: Buying raw material and selling finished goods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583668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</a:t>
            </a:r>
            <a:r>
              <a:rPr lang="en-US" dirty="0" smtClean="0">
                <a:solidFill>
                  <a:srgbClr val="C00000"/>
                </a:solidFill>
              </a:rPr>
              <a:t>FINANCIAL</a:t>
            </a:r>
            <a:r>
              <a:rPr lang="en-US" dirty="0" smtClean="0"/>
              <a:t>: Acquisition and Optimum use of financial resources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040868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 </a:t>
            </a:r>
            <a:r>
              <a:rPr lang="en-US" dirty="0" smtClean="0">
                <a:solidFill>
                  <a:srgbClr val="C00000"/>
                </a:solidFill>
              </a:rPr>
              <a:t>SECURITY</a:t>
            </a:r>
            <a:r>
              <a:rPr lang="en-US" dirty="0" smtClean="0"/>
              <a:t>: Protect Human and Not Human resources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5574268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E) </a:t>
            </a:r>
            <a:r>
              <a:rPr lang="en-US" dirty="0" smtClean="0">
                <a:solidFill>
                  <a:srgbClr val="C00000"/>
                </a:solidFill>
              </a:rPr>
              <a:t>ACCOUNTING</a:t>
            </a:r>
            <a:r>
              <a:rPr lang="en-US" dirty="0" smtClean="0"/>
              <a:t>: P&amp;L, Balance Sheet, Minimizing cost.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6031468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F) </a:t>
            </a:r>
            <a:r>
              <a:rPr lang="en-US" dirty="0" smtClean="0">
                <a:solidFill>
                  <a:srgbClr val="C00000"/>
                </a:solidFill>
              </a:rPr>
              <a:t>MANAGERIAL</a:t>
            </a:r>
            <a:r>
              <a:rPr lang="en-US" dirty="0" smtClean="0"/>
              <a:t>: Functions of a Manager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" y="28194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Fayol divided business activities in six groups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304800"/>
            <a:ext cx="8382000" cy="838200"/>
          </a:xfrm>
          <a:prstGeom prst="round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+mj-lt"/>
              </a:rPr>
              <a:t>CLASSICAL MANAGEMENT APPROACH</a:t>
            </a: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057400" y="1219200"/>
            <a:ext cx="5105400" cy="457200"/>
          </a:xfrm>
          <a:prstGeom prst="round2Diag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Administrative Management</a:t>
            </a:r>
            <a:endParaRPr lang="en-US" sz="3200" dirty="0">
              <a:latin typeface="+mj-lt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0" y="2362200"/>
            <a:ext cx="4114800" cy="53340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+mj-lt"/>
              </a:rPr>
              <a:t>Functions of Mgmt</a:t>
            </a:r>
            <a:endParaRPr lang="en-US" sz="32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593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 PLANNING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114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ORGANISING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6598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COMMANDING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181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 CO-ORDINATING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5726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E) CONTROLLING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295269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Functions of Manager or Management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13" name="Snip Diagonal Corner Rectangle 12"/>
          <p:cNvSpPr/>
          <p:nvPr/>
        </p:nvSpPr>
        <p:spPr>
          <a:xfrm>
            <a:off x="4114800" y="2362200"/>
            <a:ext cx="304800" cy="449580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 Diagonal Corner Rectangle 13"/>
          <p:cNvSpPr/>
          <p:nvPr/>
        </p:nvSpPr>
        <p:spPr>
          <a:xfrm>
            <a:off x="4419600" y="2362200"/>
            <a:ext cx="4724400" cy="53340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+mj-lt"/>
              </a:rPr>
              <a:t>Abilities of Managers</a:t>
            </a:r>
            <a:endParaRPr lang="en-US" sz="32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9200" y="295269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Qualities of a Good Manager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72200" y="3581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A)PHYSICAL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172200" y="4103132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MENTAL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72200" y="4648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MORAL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172200" y="516993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D)GENERAL EDUCATION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72200" y="57150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E) SPECIAL KNOWLEDGE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172200" y="6172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F)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304800"/>
            <a:ext cx="8382000" cy="838200"/>
          </a:xfrm>
          <a:prstGeom prst="round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CLASSICAL MANAGEMENT APPROACH</a:t>
            </a:r>
            <a:endParaRPr lang="en-US" sz="3600" dirty="0"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057400" y="1219200"/>
            <a:ext cx="5105400" cy="4572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Administrative Management</a:t>
            </a:r>
            <a:endParaRPr lang="en-US" sz="3200" dirty="0">
              <a:latin typeface="+mj-lt"/>
            </a:endParaRPr>
          </a:p>
        </p:txBody>
      </p:sp>
      <p:sp>
        <p:nvSpPr>
          <p:cNvPr id="6" name="Round Diagonal Corner Rectangle 5"/>
          <p:cNvSpPr/>
          <p:nvPr/>
        </p:nvSpPr>
        <p:spPr>
          <a:xfrm>
            <a:off x="1981200" y="2133600"/>
            <a:ext cx="4495800" cy="53340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Principles of Management</a:t>
            </a:r>
            <a:endParaRPr lang="en-US" sz="2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28956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1) DIVISION OF WORK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33528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 AUTHORITY  &amp; RESPONSIBILITY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886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3)DISCIPLINE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43550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4) UNITY OF COMMAND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876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5) UNITY OF DIRECTION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54102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6) SUBORDINATION OF INDIIDUAL INTEREST TO GERERAL INTEREST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6260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7) REMUNERATION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953000" y="2895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8) CENTRALIZATION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53000" y="3352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9) SCALAR CHAIN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876800" y="38216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10) ORDER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876800" y="4355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11) EQUITY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76800" y="4964668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12) STABILITY OF TENURE OF PERSONNEL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76800" y="5574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13) INITIATIVE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876800" y="61838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14) ESPRI-DE-CROPS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304800"/>
            <a:ext cx="8382000" cy="838200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+mj-lt"/>
              </a:rPr>
              <a:t>CLASSICAL MANAGEMENT APPROACH</a:t>
            </a:r>
            <a:endParaRPr lang="en-US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286000" y="1295400"/>
            <a:ext cx="4953000" cy="457200"/>
          </a:xfrm>
          <a:prstGeom prst="round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+mj-lt"/>
              </a:rPr>
              <a:t>Bureaucratic Management</a:t>
            </a: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0480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 </a:t>
            </a:r>
            <a:r>
              <a:rPr lang="en-US" dirty="0" smtClean="0">
                <a:solidFill>
                  <a:srgbClr val="C00000"/>
                </a:solidFill>
              </a:rPr>
              <a:t>Division of Labor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6576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</a:t>
            </a:r>
            <a:r>
              <a:rPr lang="en-US" dirty="0" smtClean="0">
                <a:solidFill>
                  <a:srgbClr val="C00000"/>
                </a:solidFill>
              </a:rPr>
              <a:t>Standard Rules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2672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</a:t>
            </a:r>
            <a:r>
              <a:rPr lang="en-US" dirty="0" smtClean="0">
                <a:solidFill>
                  <a:srgbClr val="C00000"/>
                </a:solidFill>
              </a:rPr>
              <a:t>Scalar Chain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8006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 </a:t>
            </a:r>
            <a:r>
              <a:rPr lang="en-US" dirty="0" smtClean="0">
                <a:solidFill>
                  <a:srgbClr val="C00000"/>
                </a:solidFill>
              </a:rPr>
              <a:t>Appointment on the basis of Merit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4864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E) </a:t>
            </a:r>
            <a:r>
              <a:rPr lang="en-US" dirty="0" smtClean="0">
                <a:solidFill>
                  <a:srgbClr val="C00000"/>
                </a:solidFill>
              </a:rPr>
              <a:t>Official records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6172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F) </a:t>
            </a:r>
            <a:r>
              <a:rPr lang="en-US" dirty="0" smtClean="0">
                <a:solidFill>
                  <a:srgbClr val="C00000"/>
                </a:solidFill>
              </a:rPr>
              <a:t>Impersonality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" y="2133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B0F0"/>
                </a:solidFill>
              </a:rPr>
              <a:t>Important features of Bureaucratic Management</a:t>
            </a:r>
            <a:endParaRPr lang="en-US" sz="2000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304800"/>
            <a:ext cx="8382000" cy="8382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CLASSICAL MANAGEMENT APPROACH</a:t>
            </a:r>
            <a:endParaRPr lang="en-US" sz="3600" dirty="0"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286000" y="1295400"/>
            <a:ext cx="4953000" cy="457200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Bureaucratic Management</a:t>
            </a:r>
            <a:endParaRPr lang="en-US" sz="32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0480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 </a:t>
            </a:r>
            <a:r>
              <a:rPr lang="en-US" dirty="0" smtClean="0">
                <a:solidFill>
                  <a:srgbClr val="C00000"/>
                </a:solidFill>
              </a:rPr>
              <a:t>Over emphasis on  rules and procedures.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6576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B) </a:t>
            </a:r>
            <a:r>
              <a:rPr lang="en-US" dirty="0" smtClean="0">
                <a:solidFill>
                  <a:srgbClr val="C00000"/>
                </a:solidFill>
              </a:rPr>
              <a:t>Dependence upon official status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42672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C) </a:t>
            </a:r>
            <a:r>
              <a:rPr lang="en-US" dirty="0" smtClean="0">
                <a:solidFill>
                  <a:srgbClr val="C00000"/>
                </a:solidFill>
              </a:rPr>
              <a:t>Initiative may be shifted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48006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D) </a:t>
            </a:r>
            <a:r>
              <a:rPr lang="en-US" dirty="0" smtClean="0">
                <a:solidFill>
                  <a:srgbClr val="C00000"/>
                </a:solidFill>
              </a:rPr>
              <a:t>Tendency to conceal administrative procedures from outsiders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4864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E) </a:t>
            </a:r>
            <a:r>
              <a:rPr lang="en-US" dirty="0" smtClean="0">
                <a:solidFill>
                  <a:srgbClr val="C00000"/>
                </a:solidFill>
              </a:rPr>
              <a:t>Lack of responsiveness to individual problems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" y="2133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00B0F0"/>
                </a:solidFill>
              </a:rPr>
              <a:t>Criticisms of Bureaucracy</a:t>
            </a:r>
            <a:endParaRPr lang="en-US" sz="2000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381000" y="228600"/>
            <a:ext cx="8763000" cy="838200"/>
          </a:xfrm>
          <a:prstGeom prst="round2Diag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+mj-lt"/>
              </a:rPr>
              <a:t>BEHAVIOURAL APPROACH (NEO-CLASSICAL)</a:t>
            </a:r>
            <a:endParaRPr lang="en-US" sz="3600" dirty="0">
              <a:latin typeface="+mj-lt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2057400" y="1219200"/>
            <a:ext cx="5334000" cy="457200"/>
          </a:xfrm>
          <a:prstGeom prst="round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+mj-lt"/>
              </a:rPr>
              <a:t>HUMAN RELATION APPROACH</a:t>
            </a:r>
            <a:endParaRPr lang="en-US" sz="32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438400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A) </a:t>
            </a:r>
            <a:r>
              <a:rPr lang="en-US" sz="2000" dirty="0" smtClean="0">
                <a:solidFill>
                  <a:srgbClr val="C00000"/>
                </a:solidFill>
              </a:rPr>
              <a:t>It views the workers as “ a Social Process”.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3048000"/>
            <a:ext cx="624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B) </a:t>
            </a:r>
            <a:r>
              <a:rPr lang="en-US" sz="2000" dirty="0" smtClean="0">
                <a:solidFill>
                  <a:srgbClr val="C00000"/>
                </a:solidFill>
              </a:rPr>
              <a:t>Focus is on interpersonal relations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36576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C) </a:t>
            </a:r>
            <a:r>
              <a:rPr lang="en-US" sz="2000" dirty="0" smtClean="0">
                <a:solidFill>
                  <a:srgbClr val="C00000"/>
                </a:solidFill>
              </a:rPr>
              <a:t>It is based on Hawthorne experiments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419100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D) </a:t>
            </a:r>
            <a:r>
              <a:rPr lang="en-US" sz="2000" dirty="0" smtClean="0">
                <a:solidFill>
                  <a:srgbClr val="C00000"/>
                </a:solidFill>
              </a:rPr>
              <a:t>Emphasizes on formal organizational structure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876800"/>
            <a:ext cx="868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E) </a:t>
            </a:r>
            <a:r>
              <a:rPr lang="en-US" sz="2000" dirty="0" smtClean="0">
                <a:solidFill>
                  <a:srgbClr val="C00000"/>
                </a:solidFill>
              </a:rPr>
              <a:t>Techniques of self-direction and self control are applied to a limited extent.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5562600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F) </a:t>
            </a:r>
            <a:r>
              <a:rPr lang="en-US" sz="2000" dirty="0" smtClean="0">
                <a:solidFill>
                  <a:srgbClr val="C00000"/>
                </a:solidFill>
              </a:rPr>
              <a:t>Motivation and Job Satisfaction are major concepts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617220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G) </a:t>
            </a:r>
            <a:r>
              <a:rPr lang="en-US" sz="2000" dirty="0" smtClean="0">
                <a:solidFill>
                  <a:srgbClr val="C00000"/>
                </a:solidFill>
              </a:rPr>
              <a:t>It lacks scientific vision to study human behavior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521</Words>
  <Application>Microsoft Office PowerPoint</Application>
  <PresentationFormat>On-screen Show (4:3)</PresentationFormat>
  <Paragraphs>106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SSS</cp:lastModifiedBy>
  <cp:revision>32</cp:revision>
  <dcterms:created xsi:type="dcterms:W3CDTF">2015-08-27T10:10:53Z</dcterms:created>
  <dcterms:modified xsi:type="dcterms:W3CDTF">2017-08-28T05:33:19Z</dcterms:modified>
</cp:coreProperties>
</file>